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33D4F3-5642-4E4D-BF8C-E65375384A9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ED12A1C-D3AD-4D18-8C14-8CB8EF9E796E}">
      <dgm:prSet/>
      <dgm:spPr/>
      <dgm:t>
        <a:bodyPr/>
        <a:lstStyle/>
        <a:p>
          <a:r>
            <a:rPr lang="en-US"/>
            <a:t>* Friendship</a:t>
          </a:r>
        </a:p>
      </dgm:t>
    </dgm:pt>
    <dgm:pt modelId="{81698E94-915D-42A2-97E4-024D1DE7F949}" type="parTrans" cxnId="{086C2B71-2E4D-4844-A4C8-30634F819DE0}">
      <dgm:prSet/>
      <dgm:spPr/>
      <dgm:t>
        <a:bodyPr/>
        <a:lstStyle/>
        <a:p>
          <a:endParaRPr lang="en-US"/>
        </a:p>
      </dgm:t>
    </dgm:pt>
    <dgm:pt modelId="{AEDE863B-03DD-4385-8942-DACFE97AB618}" type="sibTrans" cxnId="{086C2B71-2E4D-4844-A4C8-30634F819DE0}">
      <dgm:prSet/>
      <dgm:spPr/>
      <dgm:t>
        <a:bodyPr/>
        <a:lstStyle/>
        <a:p>
          <a:endParaRPr lang="en-US"/>
        </a:p>
      </dgm:t>
    </dgm:pt>
    <dgm:pt modelId="{7E3F9E4D-E420-4748-B32D-E2EA588F2B08}">
      <dgm:prSet/>
      <dgm:spPr/>
      <dgm:t>
        <a:bodyPr/>
        <a:lstStyle/>
        <a:p>
          <a:r>
            <a:rPr lang="en-US"/>
            <a:t>* Opportunities</a:t>
          </a:r>
        </a:p>
      </dgm:t>
    </dgm:pt>
    <dgm:pt modelId="{94EB49A5-D335-4EBD-B4C9-CBB4C8574E0C}" type="parTrans" cxnId="{A6B0C84E-7E47-4416-916A-49AA86A7BF3D}">
      <dgm:prSet/>
      <dgm:spPr/>
      <dgm:t>
        <a:bodyPr/>
        <a:lstStyle/>
        <a:p>
          <a:endParaRPr lang="en-US"/>
        </a:p>
      </dgm:t>
    </dgm:pt>
    <dgm:pt modelId="{8E0F86A9-3F7D-4B26-A9FB-252E422EC073}" type="sibTrans" cxnId="{A6B0C84E-7E47-4416-916A-49AA86A7BF3D}">
      <dgm:prSet/>
      <dgm:spPr/>
      <dgm:t>
        <a:bodyPr/>
        <a:lstStyle/>
        <a:p>
          <a:endParaRPr lang="en-US"/>
        </a:p>
      </dgm:t>
    </dgm:pt>
    <dgm:pt modelId="{EA4CC4BC-88B5-456B-B664-7D751674075B}">
      <dgm:prSet/>
      <dgm:spPr/>
      <dgm:t>
        <a:bodyPr/>
        <a:lstStyle/>
        <a:p>
          <a:r>
            <a:rPr lang="en-US"/>
            <a:t>* Benefits</a:t>
          </a:r>
        </a:p>
      </dgm:t>
    </dgm:pt>
    <dgm:pt modelId="{5BBB07B6-B714-4821-A491-2013DECFA9FB}" type="parTrans" cxnId="{AB4F8A3E-BFB8-4E84-A674-B1C47185DB1A}">
      <dgm:prSet/>
      <dgm:spPr/>
      <dgm:t>
        <a:bodyPr/>
        <a:lstStyle/>
        <a:p>
          <a:endParaRPr lang="en-US"/>
        </a:p>
      </dgm:t>
    </dgm:pt>
    <dgm:pt modelId="{B424CE21-38E5-4F6D-AA1E-F3FEF8BA1861}" type="sibTrans" cxnId="{AB4F8A3E-BFB8-4E84-A674-B1C47185DB1A}">
      <dgm:prSet/>
      <dgm:spPr/>
      <dgm:t>
        <a:bodyPr/>
        <a:lstStyle/>
        <a:p>
          <a:endParaRPr lang="en-US"/>
        </a:p>
      </dgm:t>
    </dgm:pt>
    <dgm:pt modelId="{E4DE7F26-1E15-48E9-8F80-3CA2C823A413}" type="pres">
      <dgm:prSet presAssocID="{B133D4F3-5642-4E4D-BF8C-E65375384A9A}" presName="root" presStyleCnt="0">
        <dgm:presLayoutVars>
          <dgm:dir/>
          <dgm:resizeHandles val="exact"/>
        </dgm:presLayoutVars>
      </dgm:prSet>
      <dgm:spPr/>
    </dgm:pt>
    <dgm:pt modelId="{098A6768-D5F6-4C09-BB19-BE932359FB36}" type="pres">
      <dgm:prSet presAssocID="{EED12A1C-D3AD-4D18-8C14-8CB8EF9E796E}" presName="compNode" presStyleCnt="0"/>
      <dgm:spPr/>
    </dgm:pt>
    <dgm:pt modelId="{D1FEEE2C-5F2F-4323-BAC4-BAD083B7AFE1}" type="pres">
      <dgm:prSet presAssocID="{EED12A1C-D3AD-4D18-8C14-8CB8EF9E796E}" presName="bgRect" presStyleLbl="bgShp" presStyleIdx="0" presStyleCnt="3"/>
      <dgm:spPr/>
    </dgm:pt>
    <dgm:pt modelId="{A723AD56-05D2-4AA9-B2C3-607F43DF430F}" type="pres">
      <dgm:prSet presAssocID="{EED12A1C-D3AD-4D18-8C14-8CB8EF9E796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 Love Face Outline"/>
        </a:ext>
      </dgm:extLst>
    </dgm:pt>
    <dgm:pt modelId="{E211A48C-4AB9-420F-84A8-278133CAE3CE}" type="pres">
      <dgm:prSet presAssocID="{EED12A1C-D3AD-4D18-8C14-8CB8EF9E796E}" presName="spaceRect" presStyleCnt="0"/>
      <dgm:spPr/>
    </dgm:pt>
    <dgm:pt modelId="{F17F72E4-8A9E-4D5F-BEFD-7B4269514F5A}" type="pres">
      <dgm:prSet presAssocID="{EED12A1C-D3AD-4D18-8C14-8CB8EF9E796E}" presName="parTx" presStyleLbl="revTx" presStyleIdx="0" presStyleCnt="3">
        <dgm:presLayoutVars>
          <dgm:chMax val="0"/>
          <dgm:chPref val="0"/>
        </dgm:presLayoutVars>
      </dgm:prSet>
      <dgm:spPr/>
    </dgm:pt>
    <dgm:pt modelId="{D0C0E4B1-5073-4542-B2DF-6DF1464B9D8D}" type="pres">
      <dgm:prSet presAssocID="{AEDE863B-03DD-4385-8942-DACFE97AB618}" presName="sibTrans" presStyleCnt="0"/>
      <dgm:spPr/>
    </dgm:pt>
    <dgm:pt modelId="{4777CA6C-2813-4891-BC95-7CA3615600F2}" type="pres">
      <dgm:prSet presAssocID="{7E3F9E4D-E420-4748-B32D-E2EA588F2B08}" presName="compNode" presStyleCnt="0"/>
      <dgm:spPr/>
    </dgm:pt>
    <dgm:pt modelId="{F53E5691-C52F-4F03-8B71-DA9688649D5F}" type="pres">
      <dgm:prSet presAssocID="{7E3F9E4D-E420-4748-B32D-E2EA588F2B08}" presName="bgRect" presStyleLbl="bgShp" presStyleIdx="1" presStyleCnt="3"/>
      <dgm:spPr/>
    </dgm:pt>
    <dgm:pt modelId="{41EFF10C-156F-4D99-99F5-0A82808437C8}" type="pres">
      <dgm:prSet presAssocID="{7E3F9E4D-E420-4748-B32D-E2EA588F2B0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E7A7419B-7631-455D-8240-783A4DF671C9}" type="pres">
      <dgm:prSet presAssocID="{7E3F9E4D-E420-4748-B32D-E2EA588F2B08}" presName="spaceRect" presStyleCnt="0"/>
      <dgm:spPr/>
    </dgm:pt>
    <dgm:pt modelId="{A48F8387-B934-4FCE-BF8B-C41700122C49}" type="pres">
      <dgm:prSet presAssocID="{7E3F9E4D-E420-4748-B32D-E2EA588F2B08}" presName="parTx" presStyleLbl="revTx" presStyleIdx="1" presStyleCnt="3">
        <dgm:presLayoutVars>
          <dgm:chMax val="0"/>
          <dgm:chPref val="0"/>
        </dgm:presLayoutVars>
      </dgm:prSet>
      <dgm:spPr/>
    </dgm:pt>
    <dgm:pt modelId="{1B7090E7-8590-47B4-90D3-662164D511A5}" type="pres">
      <dgm:prSet presAssocID="{8E0F86A9-3F7D-4B26-A9FB-252E422EC073}" presName="sibTrans" presStyleCnt="0"/>
      <dgm:spPr/>
    </dgm:pt>
    <dgm:pt modelId="{A9F8BA9E-316F-48EE-832E-9FD8A4464DE8}" type="pres">
      <dgm:prSet presAssocID="{EA4CC4BC-88B5-456B-B664-7D751674075B}" presName="compNode" presStyleCnt="0"/>
      <dgm:spPr/>
    </dgm:pt>
    <dgm:pt modelId="{143D6BC4-8F5A-48E4-B58C-36F52B90CE64}" type="pres">
      <dgm:prSet presAssocID="{EA4CC4BC-88B5-456B-B664-7D751674075B}" presName="bgRect" presStyleLbl="bgShp" presStyleIdx="2" presStyleCnt="3"/>
      <dgm:spPr/>
    </dgm:pt>
    <dgm:pt modelId="{A2EC4947-B520-4F29-9C7A-4949766C5E91}" type="pres">
      <dgm:prSet presAssocID="{EA4CC4BC-88B5-456B-B664-7D751674075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9865F022-F3E2-4208-B796-51824EDF7148}" type="pres">
      <dgm:prSet presAssocID="{EA4CC4BC-88B5-456B-B664-7D751674075B}" presName="spaceRect" presStyleCnt="0"/>
      <dgm:spPr/>
    </dgm:pt>
    <dgm:pt modelId="{DD0BF22F-1EE2-4A0E-A65A-26F1CA8589FF}" type="pres">
      <dgm:prSet presAssocID="{EA4CC4BC-88B5-456B-B664-7D751674075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2063214-B381-48AA-B333-3FAC6C3D761C}" type="presOf" srcId="{B133D4F3-5642-4E4D-BF8C-E65375384A9A}" destId="{E4DE7F26-1E15-48E9-8F80-3CA2C823A413}" srcOrd="0" destOrd="0" presId="urn:microsoft.com/office/officeart/2018/2/layout/IconVerticalSolidList"/>
    <dgm:cxn modelId="{F573D418-5B77-4F5C-BBB7-743B16EF8B13}" type="presOf" srcId="{EED12A1C-D3AD-4D18-8C14-8CB8EF9E796E}" destId="{F17F72E4-8A9E-4D5F-BEFD-7B4269514F5A}" srcOrd="0" destOrd="0" presId="urn:microsoft.com/office/officeart/2018/2/layout/IconVerticalSolidList"/>
    <dgm:cxn modelId="{AB4F8A3E-BFB8-4E84-A674-B1C47185DB1A}" srcId="{B133D4F3-5642-4E4D-BF8C-E65375384A9A}" destId="{EA4CC4BC-88B5-456B-B664-7D751674075B}" srcOrd="2" destOrd="0" parTransId="{5BBB07B6-B714-4821-A491-2013DECFA9FB}" sibTransId="{B424CE21-38E5-4F6D-AA1E-F3FEF8BA1861}"/>
    <dgm:cxn modelId="{F08C0E68-D081-464E-B314-177C929DEE9E}" type="presOf" srcId="{7E3F9E4D-E420-4748-B32D-E2EA588F2B08}" destId="{A48F8387-B934-4FCE-BF8B-C41700122C49}" srcOrd="0" destOrd="0" presId="urn:microsoft.com/office/officeart/2018/2/layout/IconVerticalSolidList"/>
    <dgm:cxn modelId="{A6B0C84E-7E47-4416-916A-49AA86A7BF3D}" srcId="{B133D4F3-5642-4E4D-BF8C-E65375384A9A}" destId="{7E3F9E4D-E420-4748-B32D-E2EA588F2B08}" srcOrd="1" destOrd="0" parTransId="{94EB49A5-D335-4EBD-B4C9-CBB4C8574E0C}" sibTransId="{8E0F86A9-3F7D-4B26-A9FB-252E422EC073}"/>
    <dgm:cxn modelId="{086C2B71-2E4D-4844-A4C8-30634F819DE0}" srcId="{B133D4F3-5642-4E4D-BF8C-E65375384A9A}" destId="{EED12A1C-D3AD-4D18-8C14-8CB8EF9E796E}" srcOrd="0" destOrd="0" parTransId="{81698E94-915D-42A2-97E4-024D1DE7F949}" sibTransId="{AEDE863B-03DD-4385-8942-DACFE97AB618}"/>
    <dgm:cxn modelId="{EBFDB398-50B2-42E2-A472-6FEF82248A5F}" type="presOf" srcId="{EA4CC4BC-88B5-456B-B664-7D751674075B}" destId="{DD0BF22F-1EE2-4A0E-A65A-26F1CA8589FF}" srcOrd="0" destOrd="0" presId="urn:microsoft.com/office/officeart/2018/2/layout/IconVerticalSolidList"/>
    <dgm:cxn modelId="{23061BFD-1A72-4C65-B8D2-492364FC076B}" type="presParOf" srcId="{E4DE7F26-1E15-48E9-8F80-3CA2C823A413}" destId="{098A6768-D5F6-4C09-BB19-BE932359FB36}" srcOrd="0" destOrd="0" presId="urn:microsoft.com/office/officeart/2018/2/layout/IconVerticalSolidList"/>
    <dgm:cxn modelId="{BBAEEC3A-65ED-48E4-87F1-C9482A8E1805}" type="presParOf" srcId="{098A6768-D5F6-4C09-BB19-BE932359FB36}" destId="{D1FEEE2C-5F2F-4323-BAC4-BAD083B7AFE1}" srcOrd="0" destOrd="0" presId="urn:microsoft.com/office/officeart/2018/2/layout/IconVerticalSolidList"/>
    <dgm:cxn modelId="{8E1C65B2-5A36-4661-B9D6-F65379A783E6}" type="presParOf" srcId="{098A6768-D5F6-4C09-BB19-BE932359FB36}" destId="{A723AD56-05D2-4AA9-B2C3-607F43DF430F}" srcOrd="1" destOrd="0" presId="urn:microsoft.com/office/officeart/2018/2/layout/IconVerticalSolidList"/>
    <dgm:cxn modelId="{0F67E116-7D8F-4389-B1E7-915242BF492A}" type="presParOf" srcId="{098A6768-D5F6-4C09-BB19-BE932359FB36}" destId="{E211A48C-4AB9-420F-84A8-278133CAE3CE}" srcOrd="2" destOrd="0" presId="urn:microsoft.com/office/officeart/2018/2/layout/IconVerticalSolidList"/>
    <dgm:cxn modelId="{5DCF0457-DC8D-4226-9ACE-CF4AA7A3EEC8}" type="presParOf" srcId="{098A6768-D5F6-4C09-BB19-BE932359FB36}" destId="{F17F72E4-8A9E-4D5F-BEFD-7B4269514F5A}" srcOrd="3" destOrd="0" presId="urn:microsoft.com/office/officeart/2018/2/layout/IconVerticalSolidList"/>
    <dgm:cxn modelId="{13198A8C-EE7F-47BC-A48C-D3F1F4E99D5A}" type="presParOf" srcId="{E4DE7F26-1E15-48E9-8F80-3CA2C823A413}" destId="{D0C0E4B1-5073-4542-B2DF-6DF1464B9D8D}" srcOrd="1" destOrd="0" presId="urn:microsoft.com/office/officeart/2018/2/layout/IconVerticalSolidList"/>
    <dgm:cxn modelId="{099A20C9-03B3-4952-9363-E41467744619}" type="presParOf" srcId="{E4DE7F26-1E15-48E9-8F80-3CA2C823A413}" destId="{4777CA6C-2813-4891-BC95-7CA3615600F2}" srcOrd="2" destOrd="0" presId="urn:microsoft.com/office/officeart/2018/2/layout/IconVerticalSolidList"/>
    <dgm:cxn modelId="{EE81CBC4-3512-46F1-A2E3-311020A7C289}" type="presParOf" srcId="{4777CA6C-2813-4891-BC95-7CA3615600F2}" destId="{F53E5691-C52F-4F03-8B71-DA9688649D5F}" srcOrd="0" destOrd="0" presId="urn:microsoft.com/office/officeart/2018/2/layout/IconVerticalSolidList"/>
    <dgm:cxn modelId="{DFFDB866-4DA7-4D69-A878-81D6E00C6AE8}" type="presParOf" srcId="{4777CA6C-2813-4891-BC95-7CA3615600F2}" destId="{41EFF10C-156F-4D99-99F5-0A82808437C8}" srcOrd="1" destOrd="0" presId="urn:microsoft.com/office/officeart/2018/2/layout/IconVerticalSolidList"/>
    <dgm:cxn modelId="{7553EB75-DF38-48B5-AE27-1D654C7F8B2C}" type="presParOf" srcId="{4777CA6C-2813-4891-BC95-7CA3615600F2}" destId="{E7A7419B-7631-455D-8240-783A4DF671C9}" srcOrd="2" destOrd="0" presId="urn:microsoft.com/office/officeart/2018/2/layout/IconVerticalSolidList"/>
    <dgm:cxn modelId="{191DE220-167F-4271-B3C9-81821B2D6ECD}" type="presParOf" srcId="{4777CA6C-2813-4891-BC95-7CA3615600F2}" destId="{A48F8387-B934-4FCE-BF8B-C41700122C49}" srcOrd="3" destOrd="0" presId="urn:microsoft.com/office/officeart/2018/2/layout/IconVerticalSolidList"/>
    <dgm:cxn modelId="{422B9B3A-3B8D-4F9B-BDB8-7CFDE09D1BB9}" type="presParOf" srcId="{E4DE7F26-1E15-48E9-8F80-3CA2C823A413}" destId="{1B7090E7-8590-47B4-90D3-662164D511A5}" srcOrd="3" destOrd="0" presId="urn:microsoft.com/office/officeart/2018/2/layout/IconVerticalSolidList"/>
    <dgm:cxn modelId="{6D8420BD-7B15-4AF4-BF34-A6430551A78A}" type="presParOf" srcId="{E4DE7F26-1E15-48E9-8F80-3CA2C823A413}" destId="{A9F8BA9E-316F-48EE-832E-9FD8A4464DE8}" srcOrd="4" destOrd="0" presId="urn:microsoft.com/office/officeart/2018/2/layout/IconVerticalSolidList"/>
    <dgm:cxn modelId="{F43D738D-8089-438F-9008-96CA326529A0}" type="presParOf" srcId="{A9F8BA9E-316F-48EE-832E-9FD8A4464DE8}" destId="{143D6BC4-8F5A-48E4-B58C-36F52B90CE64}" srcOrd="0" destOrd="0" presId="urn:microsoft.com/office/officeart/2018/2/layout/IconVerticalSolidList"/>
    <dgm:cxn modelId="{701BEED9-9B70-4905-8F01-FD5579B67955}" type="presParOf" srcId="{A9F8BA9E-316F-48EE-832E-9FD8A4464DE8}" destId="{A2EC4947-B520-4F29-9C7A-4949766C5E91}" srcOrd="1" destOrd="0" presId="urn:microsoft.com/office/officeart/2018/2/layout/IconVerticalSolidList"/>
    <dgm:cxn modelId="{FEC53E3F-63BB-4D6C-9BB7-B5B27E8ADD4E}" type="presParOf" srcId="{A9F8BA9E-316F-48EE-832E-9FD8A4464DE8}" destId="{9865F022-F3E2-4208-B796-51824EDF7148}" srcOrd="2" destOrd="0" presId="urn:microsoft.com/office/officeart/2018/2/layout/IconVerticalSolidList"/>
    <dgm:cxn modelId="{5E0A9C3E-DAAE-4531-B95A-DFC26EDD35C4}" type="presParOf" srcId="{A9F8BA9E-316F-48EE-832E-9FD8A4464DE8}" destId="{DD0BF22F-1EE2-4A0E-A65A-26F1CA8589F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FEEE2C-5F2F-4323-BAC4-BAD083B7AFE1}">
      <dsp:nvSpPr>
        <dsp:cNvPr id="0" name=""/>
        <dsp:cNvSpPr/>
      </dsp:nvSpPr>
      <dsp:spPr>
        <a:xfrm>
          <a:off x="0" y="566"/>
          <a:ext cx="5913437" cy="132455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23AD56-05D2-4AA9-B2C3-607F43DF430F}">
      <dsp:nvSpPr>
        <dsp:cNvPr id="0" name=""/>
        <dsp:cNvSpPr/>
      </dsp:nvSpPr>
      <dsp:spPr>
        <a:xfrm>
          <a:off x="400679" y="298591"/>
          <a:ext cx="728507" cy="7285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F72E4-8A9E-4D5F-BEFD-7B4269514F5A}">
      <dsp:nvSpPr>
        <dsp:cNvPr id="0" name=""/>
        <dsp:cNvSpPr/>
      </dsp:nvSpPr>
      <dsp:spPr>
        <a:xfrm>
          <a:off x="1529865" y="566"/>
          <a:ext cx="4383571" cy="1324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182" tIns="140182" rIns="140182" bIns="14018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* Friendship</a:t>
          </a:r>
        </a:p>
      </dsp:txBody>
      <dsp:txXfrm>
        <a:off x="1529865" y="566"/>
        <a:ext cx="4383571" cy="1324558"/>
      </dsp:txXfrm>
    </dsp:sp>
    <dsp:sp modelId="{F53E5691-C52F-4F03-8B71-DA9688649D5F}">
      <dsp:nvSpPr>
        <dsp:cNvPr id="0" name=""/>
        <dsp:cNvSpPr/>
      </dsp:nvSpPr>
      <dsp:spPr>
        <a:xfrm>
          <a:off x="0" y="1656264"/>
          <a:ext cx="5913437" cy="132455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EFF10C-156F-4D99-99F5-0A82808437C8}">
      <dsp:nvSpPr>
        <dsp:cNvPr id="0" name=""/>
        <dsp:cNvSpPr/>
      </dsp:nvSpPr>
      <dsp:spPr>
        <a:xfrm>
          <a:off x="400679" y="1954290"/>
          <a:ext cx="728507" cy="72850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8F8387-B934-4FCE-BF8B-C41700122C49}">
      <dsp:nvSpPr>
        <dsp:cNvPr id="0" name=""/>
        <dsp:cNvSpPr/>
      </dsp:nvSpPr>
      <dsp:spPr>
        <a:xfrm>
          <a:off x="1529865" y="1656264"/>
          <a:ext cx="4383571" cy="1324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182" tIns="140182" rIns="140182" bIns="14018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* Opportunities</a:t>
          </a:r>
        </a:p>
      </dsp:txBody>
      <dsp:txXfrm>
        <a:off x="1529865" y="1656264"/>
        <a:ext cx="4383571" cy="1324558"/>
      </dsp:txXfrm>
    </dsp:sp>
    <dsp:sp modelId="{143D6BC4-8F5A-48E4-B58C-36F52B90CE64}">
      <dsp:nvSpPr>
        <dsp:cNvPr id="0" name=""/>
        <dsp:cNvSpPr/>
      </dsp:nvSpPr>
      <dsp:spPr>
        <a:xfrm>
          <a:off x="0" y="3311963"/>
          <a:ext cx="5913437" cy="132455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C4947-B520-4F29-9C7A-4949766C5E91}">
      <dsp:nvSpPr>
        <dsp:cNvPr id="0" name=""/>
        <dsp:cNvSpPr/>
      </dsp:nvSpPr>
      <dsp:spPr>
        <a:xfrm>
          <a:off x="400679" y="3609988"/>
          <a:ext cx="728507" cy="72850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BF22F-1EE2-4A0E-A65A-26F1CA8589FF}">
      <dsp:nvSpPr>
        <dsp:cNvPr id="0" name=""/>
        <dsp:cNvSpPr/>
      </dsp:nvSpPr>
      <dsp:spPr>
        <a:xfrm>
          <a:off x="1529865" y="3311963"/>
          <a:ext cx="4383571" cy="1324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182" tIns="140182" rIns="140182" bIns="14018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* Benefits</a:t>
          </a:r>
        </a:p>
      </dsp:txBody>
      <dsp:txXfrm>
        <a:off x="1529865" y="3311963"/>
        <a:ext cx="4383571" cy="1324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0817-A112-4847-8014-A94B7D2A4EA3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86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927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423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74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10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433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46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52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85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96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778CE86-875F-4587-BCF6-FA054AFC0D53}" type="datetime1">
              <a:rPr lang="en-US" smtClean="0"/>
              <a:pPr/>
              <a:t>10/20/2021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25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8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stract imag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Why Employees Stay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/>
              <a:t>Dr. Mathias Oni-Eseleh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5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644B20-7CFB-4564-8E92-53C1BE58C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071" y="1584552"/>
            <a:ext cx="9099255" cy="2537251"/>
          </a:xfrm>
        </p:spPr>
        <p:txBody>
          <a:bodyPr vert="horz" lIns="91440" tIns="45720" rIns="91440" bIns="0" rtlCol="0" anchor="ctr">
            <a:normAutofit/>
          </a:bodyPr>
          <a:lstStyle/>
          <a:p>
            <a:pPr algn="ctr"/>
            <a:r>
              <a:rPr lang="en-US" sz="7200">
                <a:solidFill>
                  <a:srgbClr val="454545"/>
                </a:solidFill>
              </a:rPr>
              <a:t>Compensation and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15107-C438-41BA-8FD7-D1838C4C5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2" y="4133234"/>
            <a:ext cx="9120954" cy="744373"/>
          </a:xfrm>
        </p:spPr>
        <p:txBody>
          <a:bodyPr vert="horz" lIns="91440" tIns="91440" rIns="91440" bIns="91440" rtlCol="0">
            <a:normAutofit/>
          </a:bodyPr>
          <a:lstStyle/>
          <a:p>
            <a:pPr marL="0" indent="0" algn="ctr">
              <a:buNone/>
            </a:pPr>
            <a:r>
              <a:rPr lang="en-US" sz="1800" cap="all">
                <a:solidFill>
                  <a:schemeClr val="accent1"/>
                </a:solidFill>
              </a:rPr>
              <a:t>* benefits and compensation that is hard to find elsewhere</a:t>
            </a:r>
          </a:p>
        </p:txBody>
      </p:sp>
      <p:pic>
        <p:nvPicPr>
          <p:cNvPr id="23" name="Picture 25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5" name="Straight Connector 2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52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5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7B6A9A-0392-45ED-A1B3-F26BCB4D8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071" y="1584552"/>
            <a:ext cx="9099255" cy="2537251"/>
          </a:xfrm>
        </p:spPr>
        <p:txBody>
          <a:bodyPr vert="horz" lIns="91440" tIns="45720" rIns="91440" bIns="0" rtlCol="0" anchor="ctr">
            <a:normAutofit/>
          </a:bodyPr>
          <a:lstStyle/>
          <a:p>
            <a:pPr algn="ctr"/>
            <a:r>
              <a:rPr lang="en-US" sz="5600">
                <a:solidFill>
                  <a:srgbClr val="454545"/>
                </a:solidFill>
              </a:rPr>
              <a:t>Family Values and Organizational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D69C5-C983-429E-808A-9D24ECF8C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2" y="4133234"/>
            <a:ext cx="9120954" cy="744373"/>
          </a:xfrm>
        </p:spPr>
        <p:txBody>
          <a:bodyPr vert="horz" lIns="91440" tIns="91440" rIns="91440" bIns="91440" rtlCol="0">
            <a:normAutofit/>
          </a:bodyPr>
          <a:lstStyle/>
          <a:p>
            <a:pPr marL="0" indent="0" algn="ctr">
              <a:buNone/>
            </a:pPr>
            <a:r>
              <a:rPr lang="en-US" sz="1800" cap="all">
                <a:solidFill>
                  <a:schemeClr val="accent1"/>
                </a:solidFill>
              </a:rPr>
              <a:t>* Values of the organization that aligns to personal values.</a:t>
            </a:r>
          </a:p>
        </p:txBody>
      </p:sp>
      <p:pic>
        <p:nvPicPr>
          <p:cNvPr id="21" name="Picture 25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3" name="Straight Connector 2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5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F9F37E-D3CF-4F3D-96C2-25307819D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1D9181-8A2B-4F23-B8A2-F53C1D5EA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 anchor="ctr">
            <a:normAutofit/>
          </a:bodyPr>
          <a:lstStyle/>
          <a:p>
            <a:r>
              <a:rPr lang="en-US" dirty="0"/>
              <a:t>Questions and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E9C3B-B6AB-4A6B-AEBD-139B72945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64991"/>
            <a:ext cx="9405891" cy="24035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Send Questions to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Bommagrp@Gmail.Com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A26901A-BC62-4A3A-A07A-65E1F3DDD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511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8F9F37E-D3CF-4F3D-96C2-25307819D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14006-D678-4B0E-854D-1D43AD313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 anchor="ctr">
            <a:normAutofit/>
          </a:bodyPr>
          <a:lstStyle/>
          <a:p>
            <a:r>
              <a:rPr lang="en-US" dirty="0"/>
              <a:t>Embeddedness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DC11E-BAF7-4929-8DDF-131D58E13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64991"/>
            <a:ext cx="9405891" cy="2403571"/>
          </a:xfrm>
        </p:spPr>
        <p:txBody>
          <a:bodyPr>
            <a:normAutofit/>
          </a:bodyPr>
          <a:lstStyle/>
          <a:p>
            <a:r>
              <a:rPr lang="en-US" dirty="0"/>
              <a:t>* Embedded employees remain with their employers</a:t>
            </a:r>
          </a:p>
          <a:p>
            <a:r>
              <a:rPr lang="en-US" dirty="0"/>
              <a:t>* The Purpose of work-Work has a meaning and purpose</a:t>
            </a:r>
          </a:p>
          <a:p>
            <a:r>
              <a:rPr lang="en-US" dirty="0"/>
              <a:t>* Relationship with other co-workers</a:t>
            </a:r>
          </a:p>
          <a:p>
            <a:r>
              <a:rPr lang="en-US" dirty="0"/>
              <a:t>* Relationship with the Supervisor</a:t>
            </a:r>
          </a:p>
          <a:p>
            <a:r>
              <a:rPr lang="en-US" dirty="0"/>
              <a:t>* Community connections</a:t>
            </a:r>
          </a:p>
        </p:txBody>
      </p:sp>
      <p:pic>
        <p:nvPicPr>
          <p:cNvPr id="13" name="Picture 17">
            <a:extLst>
              <a:ext uri="{FF2B5EF4-FFF2-40B4-BE49-F238E27FC236}">
                <a16:creationId xmlns:a16="http://schemas.microsoft.com/office/drawing/2014/main" id="{6A26901A-BC62-4A3A-A07A-65E1F3DDD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368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5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422334-A825-4B0E-B94E-4D925BFAE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071" y="1584552"/>
            <a:ext cx="9099255" cy="2537251"/>
          </a:xfrm>
        </p:spPr>
        <p:txBody>
          <a:bodyPr vert="horz" lIns="91440" tIns="45720" rIns="91440" bIns="0" rtlCol="0" anchor="ctr">
            <a:normAutofit/>
          </a:bodyPr>
          <a:lstStyle/>
          <a:p>
            <a:pPr algn="ctr"/>
            <a:r>
              <a:rPr lang="en-US" sz="7200">
                <a:solidFill>
                  <a:srgbClr val="454545"/>
                </a:solidFill>
              </a:rPr>
              <a:t>Company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151F8-1BB3-4958-928F-7FCBFAA40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2" y="4133234"/>
            <a:ext cx="9120954" cy="744373"/>
          </a:xfrm>
        </p:spPr>
        <p:txBody>
          <a:bodyPr vert="horz" lIns="91440" tIns="91440" rIns="91440" bIns="91440" rtlCol="0">
            <a:normAutofit/>
          </a:bodyPr>
          <a:lstStyle/>
          <a:p>
            <a:pPr marL="0" indent="0" algn="ctr">
              <a:buNone/>
            </a:pPr>
            <a:r>
              <a:rPr lang="en-US" sz="1800" cap="all">
                <a:solidFill>
                  <a:schemeClr val="accent1"/>
                </a:solidFill>
              </a:rPr>
              <a:t>* Employees want to be part of something special to them.</a:t>
            </a:r>
          </a:p>
        </p:txBody>
      </p:sp>
      <p:pic>
        <p:nvPicPr>
          <p:cNvPr id="21" name="Picture 25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3" name="Straight Connector 2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063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B212D4-7E20-4C1F-BDE8-1E14E1289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071" y="1584552"/>
            <a:ext cx="9099255" cy="2537251"/>
          </a:xfrm>
        </p:spPr>
        <p:txBody>
          <a:bodyPr vert="horz" lIns="91440" tIns="45720" rIns="91440" bIns="0" rtlCol="0" anchor="ctr">
            <a:normAutofit/>
          </a:bodyPr>
          <a:lstStyle/>
          <a:p>
            <a:pPr algn="ctr"/>
            <a:r>
              <a:rPr lang="en-US" sz="5600">
                <a:solidFill>
                  <a:srgbClr val="454545"/>
                </a:solidFill>
              </a:rPr>
              <a:t>Personal contribution  and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6E159-58BE-49F5-B1F8-B62C0E0BA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2" y="4133234"/>
            <a:ext cx="9120954" cy="744373"/>
          </a:xfrm>
        </p:spPr>
        <p:txBody>
          <a:bodyPr vert="horz" lIns="91440" tIns="91440" rIns="91440" bIns="91440" rtlCol="0">
            <a:normAutofit/>
          </a:bodyPr>
          <a:lstStyle/>
          <a:p>
            <a:pPr marL="0" indent="0" algn="ctr">
              <a:buNone/>
            </a:pPr>
            <a:r>
              <a:rPr lang="en-US" sz="1800" cap="all">
                <a:solidFill>
                  <a:schemeClr val="accent1"/>
                </a:solidFill>
              </a:rPr>
              <a:t>* Employees feel valued and respected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76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5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30C888-089A-4DBF-A01E-83668D511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071" y="1584552"/>
            <a:ext cx="9099255" cy="2537251"/>
          </a:xfrm>
        </p:spPr>
        <p:txBody>
          <a:bodyPr vert="horz" lIns="91440" tIns="45720" rIns="91440" bIns="0" rtlCol="0" anchor="ctr">
            <a:normAutofit/>
          </a:bodyPr>
          <a:lstStyle/>
          <a:p>
            <a:pPr algn="ctr"/>
            <a:r>
              <a:rPr lang="en-US" sz="5600">
                <a:solidFill>
                  <a:srgbClr val="454545"/>
                </a:solidFill>
              </a:rPr>
              <a:t>Co-Workers who are  talented co-workers: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B6FB6-5FD6-4A36-B8A5-8EB775881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2" y="4133234"/>
            <a:ext cx="9120954" cy="744373"/>
          </a:xfrm>
        </p:spPr>
        <p:txBody>
          <a:bodyPr vert="horz" lIns="91440" tIns="91440" rIns="91440" bIns="91440" rtlCol="0">
            <a:normAutofit/>
          </a:bodyPr>
          <a:lstStyle/>
          <a:p>
            <a:pPr marL="0" indent="0" algn="ctr">
              <a:buNone/>
            </a:pPr>
            <a:r>
              <a:rPr lang="en-US" sz="1800" cap="all">
                <a:solidFill>
                  <a:schemeClr val="accent1"/>
                </a:solidFill>
              </a:rPr>
              <a:t>* Opportunity to work with a special group of talented co-workers</a:t>
            </a:r>
          </a:p>
        </p:txBody>
      </p:sp>
      <p:pic>
        <p:nvPicPr>
          <p:cNvPr id="21" name="Picture 25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3" name="Straight Connector 2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46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5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DC1C58-725B-4575-A5D4-6293DA28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071" y="1584552"/>
            <a:ext cx="9099255" cy="2537251"/>
          </a:xfrm>
        </p:spPr>
        <p:txBody>
          <a:bodyPr vert="horz" lIns="91440" tIns="45720" rIns="91440" bIns="0" rtlCol="0" anchor="ctr">
            <a:normAutofit/>
          </a:bodyPr>
          <a:lstStyle/>
          <a:p>
            <a:pPr algn="ctr"/>
            <a:r>
              <a:rPr lang="en-US" sz="7200">
                <a:solidFill>
                  <a:srgbClr val="454545"/>
                </a:solidFill>
              </a:rPr>
              <a:t>Mentoring and Encouragement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A4EAA-824E-4D5D-BBC8-D458DAF6E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2" y="4133234"/>
            <a:ext cx="9120954" cy="744373"/>
          </a:xfrm>
        </p:spPr>
        <p:txBody>
          <a:bodyPr vert="horz" lIns="91440" tIns="91440" rIns="91440" bIns="91440" rtlCol="0">
            <a:normAutofit/>
          </a:bodyPr>
          <a:lstStyle/>
          <a:p>
            <a:pPr marL="0" indent="0" algn="ctr">
              <a:buNone/>
            </a:pPr>
            <a:r>
              <a:rPr lang="en-US" sz="1800" cap="all">
                <a:solidFill>
                  <a:schemeClr val="accent1"/>
                </a:solidFill>
              </a:rPr>
              <a:t>* Mentoring and Encouragement from Managers</a:t>
            </a:r>
          </a:p>
        </p:txBody>
      </p:sp>
      <p:pic>
        <p:nvPicPr>
          <p:cNvPr id="21" name="Picture 25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3" name="Straight Connector 2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13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5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125757-7932-4FE7-8D66-4A9DCA78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071" y="1584552"/>
            <a:ext cx="9099255" cy="2537251"/>
          </a:xfrm>
        </p:spPr>
        <p:txBody>
          <a:bodyPr vert="horz" lIns="91440" tIns="45720" rIns="91440" bIns="0" rtlCol="0" anchor="ctr">
            <a:normAutofit/>
          </a:bodyPr>
          <a:lstStyle/>
          <a:p>
            <a:pPr algn="ctr"/>
            <a:r>
              <a:rPr lang="en-US" sz="7200">
                <a:solidFill>
                  <a:srgbClr val="454545"/>
                </a:solidFill>
              </a:rPr>
              <a:t>Trust in leadership: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49300-8200-4B55-A4A1-427EA90D7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2" y="4133234"/>
            <a:ext cx="9120954" cy="744373"/>
          </a:xfrm>
        </p:spPr>
        <p:txBody>
          <a:bodyPr vert="horz" lIns="91440" tIns="91440" rIns="91440" bIns="91440" rtlCol="0">
            <a:normAutofit/>
          </a:bodyPr>
          <a:lstStyle/>
          <a:p>
            <a:pPr marL="0" indent="0" algn="ctr">
              <a:buNone/>
            </a:pPr>
            <a:r>
              <a:rPr lang="en-US" sz="1800" cap="all">
                <a:solidFill>
                  <a:schemeClr val="accent1"/>
                </a:solidFill>
              </a:rPr>
              <a:t>* Trust in leadership and the mission and vision of the organization</a:t>
            </a:r>
          </a:p>
        </p:txBody>
      </p:sp>
      <p:pic>
        <p:nvPicPr>
          <p:cNvPr id="21" name="Picture 25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3" name="Straight Connector 2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137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5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19747-E27A-454C-804E-691983C4F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071" y="1584552"/>
            <a:ext cx="9099255" cy="2537251"/>
          </a:xfrm>
        </p:spPr>
        <p:txBody>
          <a:bodyPr vert="horz" lIns="91440" tIns="45720" rIns="91440" bIns="0" rtlCol="0" anchor="ctr">
            <a:normAutofit/>
          </a:bodyPr>
          <a:lstStyle/>
          <a:p>
            <a:pPr algn="ctr"/>
            <a:r>
              <a:rPr lang="en-US" sz="7200">
                <a:solidFill>
                  <a:srgbClr val="454545"/>
                </a:solidFill>
              </a:rPr>
              <a:t>Emotionally investment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35658-533F-489F-A2B7-05C8F381A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2" y="4133234"/>
            <a:ext cx="9120954" cy="744373"/>
          </a:xfrm>
        </p:spPr>
        <p:txBody>
          <a:bodyPr vert="horz" lIns="91440" tIns="91440" rIns="91440" bIns="91440" rtlCol="0">
            <a:normAutofit/>
          </a:bodyPr>
          <a:lstStyle/>
          <a:p>
            <a:pPr marL="0" indent="0" algn="ctr">
              <a:buNone/>
            </a:pPr>
            <a:r>
              <a:rPr lang="en-US" sz="1800" cap="all">
                <a:solidFill>
                  <a:schemeClr val="accent1"/>
                </a:solidFill>
              </a:rPr>
              <a:t>* Just the thought of going elsewhere makes an employee want to stay</a:t>
            </a:r>
          </a:p>
        </p:txBody>
      </p:sp>
      <p:pic>
        <p:nvPicPr>
          <p:cNvPr id="23" name="Picture 25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5" name="Straight Connector 2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95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8F3CD-705B-4432-B803-B338040A6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US" dirty="0"/>
              <a:t>What they could loose if they leave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393AAB2-7D6A-4199-8E96-F1CAF74BC4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197172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59027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34A532A-EA0D-41F9-B458-AF9358EF2F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9927E4-E194-47BE-91C2-B87D50CF51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92E9E5-79AF-4029-8FCA-9C327D54FD8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</TotalTime>
  <Words>172</Words>
  <Application>Microsoft Office PowerPoint</Application>
  <PresentationFormat>Widescreen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Why Employees Stay</vt:lpstr>
      <vt:lpstr>Embeddedness</vt:lpstr>
      <vt:lpstr>Company Culture</vt:lpstr>
      <vt:lpstr>Personal contribution  and Value</vt:lpstr>
      <vt:lpstr>Co-Workers who are  talented co-workers:</vt:lpstr>
      <vt:lpstr>Mentoring and Encouragement</vt:lpstr>
      <vt:lpstr>Trust in leadership:</vt:lpstr>
      <vt:lpstr>Emotionally investment</vt:lpstr>
      <vt:lpstr>What they could loose if they leave</vt:lpstr>
      <vt:lpstr>Compensation and Benefits</vt:lpstr>
      <vt:lpstr>Family Values and Organizational Values</vt:lpstr>
      <vt:lpstr>Questions and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Employees Stay</dc:title>
  <dc:creator>Dr. Mathias Oni-Eseleh</dc:creator>
  <cp:lastModifiedBy>Dr. Mathias Oni-Eseleh</cp:lastModifiedBy>
  <cp:revision>2</cp:revision>
  <dcterms:created xsi:type="dcterms:W3CDTF">2021-10-20T00:48:09Z</dcterms:created>
  <dcterms:modified xsi:type="dcterms:W3CDTF">2021-10-21T00:41:04Z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